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9" autoAdjust="0"/>
    <p:restoredTop sz="77374" autoAdjust="0"/>
  </p:normalViewPr>
  <p:slideViewPr>
    <p:cSldViewPr snapToGrid="0">
      <p:cViewPr varScale="1">
        <p:scale>
          <a:sx n="59" d="100"/>
          <a:sy n="59" d="100"/>
        </p:scale>
        <p:origin x="93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17728-DF27-4E6A-A292-0673DA0A1524}" type="datetimeFigureOut">
              <a:rPr lang="en-US" smtClean="0"/>
              <a:t>2/17/2020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93CF7-79AE-4920-874A-50B4EB75228E}" type="slidenum">
              <a:rPr lang="en-US" smtClean="0"/>
              <a:t>‹#›</a:t>
            </a:fld>
            <a:endParaRPr lang="en-US"/>
          </a:p>
        </p:txBody>
      </p:sp>
    </p:spTree>
    <p:extLst>
      <p:ext uri="{BB962C8B-B14F-4D97-AF65-F5344CB8AC3E}">
        <p14:creationId xmlns:p14="http://schemas.microsoft.com/office/powerpoint/2010/main" val="2486510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Electronic health records is</a:t>
            </a:r>
            <a:r>
              <a:rPr lang="en-US" baseline="0" dirty="0" smtClean="0"/>
              <a:t> one of the most important technology trend in the healthcare industry. They are used in </a:t>
            </a:r>
            <a:r>
              <a:rPr lang="en-US" sz="1200" kern="1200" dirty="0" smtClean="0">
                <a:solidFill>
                  <a:schemeClr val="tx1"/>
                </a:solidFill>
                <a:effectLst/>
                <a:latin typeface="+mn-lt"/>
                <a:ea typeface="+mn-ea"/>
                <a:cs typeface="+mn-cs"/>
              </a:rPr>
              <a:t>lab tests, medication, allergies, and diagnosis of patients. </a:t>
            </a:r>
            <a:r>
              <a:rPr lang="en-US" sz="1200" kern="1200" baseline="0" dirty="0" smtClean="0">
                <a:solidFill>
                  <a:schemeClr val="tx1"/>
                </a:solidFill>
                <a:effectLst/>
                <a:latin typeface="+mn-lt"/>
                <a:ea typeface="+mn-ea"/>
                <a:cs typeface="+mn-cs"/>
              </a:rPr>
              <a:t> Additionally, medical equipment are also important especially in the delivery of care. Medical equipment's includes patient monitors, sterilizers, surgical tables, anesthesia machines, and infusion pump among others. These equipment are have their various uses in the health care industry.  For instance, infusion pumps are used to infuse medication and fluids into the circulatory system of a patient. Surgical tables are used in surgery to lay patients. Generally medical equipment facilitate quality health care delivery.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193CF7-79AE-4920-874A-50B4EB75228E}" type="slidenum">
              <a:rPr lang="en-US" smtClean="0"/>
              <a:t>2</a:t>
            </a:fld>
            <a:endParaRPr lang="en-US"/>
          </a:p>
        </p:txBody>
      </p:sp>
    </p:spTree>
    <p:extLst>
      <p:ext uri="{BB962C8B-B14F-4D97-AF65-F5344CB8AC3E}">
        <p14:creationId xmlns:p14="http://schemas.microsoft.com/office/powerpoint/2010/main" val="555761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Electronic</a:t>
            </a:r>
            <a:r>
              <a:rPr lang="en-US" baseline="0" dirty="0" smtClean="0"/>
              <a:t> health records is the technology tread that I selected since I believe it is much helpful in the healthcare. </a:t>
            </a:r>
            <a:r>
              <a:rPr lang="en-US" sz="1200" kern="1200" dirty="0" smtClean="0">
                <a:solidFill>
                  <a:schemeClr val="tx1"/>
                </a:solidFill>
                <a:effectLst/>
                <a:latin typeface="+mn-lt"/>
                <a:ea typeface="+mn-ea"/>
                <a:cs typeface="+mn-cs"/>
              </a:rPr>
              <a:t>Electronic health record (EHR) is an important technology that has helped bring efficiency in the delivery of health services. Organizations have adopted the use of electronic health records in order to streamline operations at the hospital and ensure that records are retrieved in a faster manner which in turn leads to patients being attended to promptly (Evans, 2016). Managers play a critical role when it comes to the implementation and management of electronic health records. They ensure that the technology is running smoothly and that any challenges arising out of the technology is urgently addressed. Managers are in charge of the operations of the hospital and thus it is critical that they ensure the electronic health records are working well in order to enhance the quality of patient care in the hospital.</a:t>
            </a:r>
          </a:p>
          <a:p>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3</a:t>
            </a:fld>
            <a:endParaRPr lang="en-US"/>
          </a:p>
        </p:txBody>
      </p:sp>
    </p:spTree>
    <p:extLst>
      <p:ext uri="{BB962C8B-B14F-4D97-AF65-F5344CB8AC3E}">
        <p14:creationId xmlns:p14="http://schemas.microsoft.com/office/powerpoint/2010/main" val="216828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Electronic health records have a lot of benefits when it comes to other users. It assist the nurses to retrieve health records in a faster way thus enhancing the delivery of services. This is in contrast to the manual records in which records take a lot of time to be retrieved. Furthermore, nurses can retrieve information regarding customers easily and therefore this kind of record keeping eliminates the need to conduct preliminary questioning of the patient every time they visit a health facility. Medical doctors also enjoy the benefits of this technology through the records that are sent promptly. They are able to access the health records of patient and proceed to diagnose and provide treatment to the patients. This is critical in ensuring that the hospital reduces instances of deaths and complications.</a:t>
            </a:r>
          </a:p>
          <a:p>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4</a:t>
            </a:fld>
            <a:endParaRPr lang="en-US"/>
          </a:p>
        </p:txBody>
      </p:sp>
    </p:spTree>
    <p:extLst>
      <p:ext uri="{BB962C8B-B14F-4D97-AF65-F5344CB8AC3E}">
        <p14:creationId xmlns:p14="http://schemas.microsoft.com/office/powerpoint/2010/main" val="485686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Electronic health records support quality outcomes in that efficiency in which records are retrieved promote the speedy attendance to patients which in turn leads to high quality patient treatment outcomes (King, Patel, </a:t>
            </a:r>
            <a:r>
              <a:rPr lang="en-US" sz="1200" kern="1200" dirty="0" err="1" smtClean="0">
                <a:solidFill>
                  <a:schemeClr val="tx1"/>
                </a:solidFill>
                <a:effectLst/>
                <a:latin typeface="+mn-lt"/>
                <a:ea typeface="+mn-ea"/>
                <a:cs typeface="+mn-cs"/>
              </a:rPr>
              <a:t>Jamoom</a:t>
            </a:r>
            <a:r>
              <a:rPr lang="en-US" sz="1200" kern="1200" dirty="0" smtClean="0">
                <a:solidFill>
                  <a:schemeClr val="tx1"/>
                </a:solidFill>
                <a:effectLst/>
                <a:latin typeface="+mn-lt"/>
                <a:ea typeface="+mn-ea"/>
                <a:cs typeface="+mn-cs"/>
              </a:rPr>
              <a:t> &amp; Furukawa, 2014). The technology assists in reducing medication errors that ensures patients get the right kind of service. It also improves communication and interactions between primary care providers and patients (</a:t>
            </a:r>
            <a:r>
              <a:rPr lang="en-US" sz="1200" kern="1200" dirty="0" err="1" smtClean="0">
                <a:solidFill>
                  <a:schemeClr val="tx1"/>
                </a:solidFill>
                <a:effectLst/>
                <a:latin typeface="+mn-lt"/>
                <a:ea typeface="+mn-ea"/>
                <a:cs typeface="+mn-cs"/>
              </a:rPr>
              <a:t>Osmani</a:t>
            </a:r>
            <a:r>
              <a:rPr lang="en-US" sz="1200" kern="1200" dirty="0" smtClean="0">
                <a:solidFill>
                  <a:schemeClr val="tx1"/>
                </a:solidFill>
                <a:effectLst/>
                <a:latin typeface="+mn-lt"/>
                <a:ea typeface="+mn-ea"/>
                <a:cs typeface="+mn-cs"/>
              </a:rPr>
              <a:t>, Li, </a:t>
            </a:r>
            <a:r>
              <a:rPr lang="en-US" sz="1200" kern="1200" dirty="0" err="1" smtClean="0">
                <a:solidFill>
                  <a:schemeClr val="tx1"/>
                </a:solidFill>
                <a:effectLst/>
                <a:latin typeface="+mn-lt"/>
                <a:ea typeface="+mn-ea"/>
                <a:cs typeface="+mn-cs"/>
              </a:rPr>
              <a:t>Danieletto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Glicksberg</a:t>
            </a:r>
            <a:r>
              <a:rPr lang="en-US" sz="1200" kern="1200" dirty="0" smtClean="0">
                <a:solidFill>
                  <a:schemeClr val="tx1"/>
                </a:solidFill>
                <a:effectLst/>
                <a:latin typeface="+mn-lt"/>
                <a:ea typeface="+mn-ea"/>
                <a:cs typeface="+mn-cs"/>
              </a:rPr>
              <a:t>, Dudley &amp; </a:t>
            </a:r>
            <a:r>
              <a:rPr lang="en-US" sz="1200" kern="1200" dirty="0" err="1" smtClean="0">
                <a:solidFill>
                  <a:schemeClr val="tx1"/>
                </a:solidFill>
                <a:effectLst/>
                <a:latin typeface="+mn-lt"/>
                <a:ea typeface="+mn-ea"/>
                <a:cs typeface="+mn-cs"/>
              </a:rPr>
              <a:t>Mayora</a:t>
            </a:r>
            <a:r>
              <a:rPr lang="en-US" sz="1200" kern="1200" dirty="0" smtClean="0">
                <a:solidFill>
                  <a:schemeClr val="tx1"/>
                </a:solidFill>
                <a:effectLst/>
                <a:latin typeface="+mn-lt"/>
                <a:ea typeface="+mn-ea"/>
                <a:cs typeface="+mn-cs"/>
              </a:rPr>
              <a:t>, 2018). The primary care providers are able to ask for information regarding patients and get answers in a timely way. This reduces time lost in searching for health records before commencing treatment and thus enhances the quality of patient health services. Electronic health records also improve the quality of productivity of the hospital through the efficient delivery of health records and the timely treatment of patients.</a:t>
            </a:r>
          </a:p>
          <a:p>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5</a:t>
            </a:fld>
            <a:endParaRPr lang="en-US"/>
          </a:p>
        </p:txBody>
      </p:sp>
    </p:spTree>
    <p:extLst>
      <p:ext uri="{BB962C8B-B14F-4D97-AF65-F5344CB8AC3E}">
        <p14:creationId xmlns:p14="http://schemas.microsoft.com/office/powerpoint/2010/main" val="226882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Electronic health records are important for health organization as it assists in the maintenance of health records in a proper manner. The health records are kept in the system which ensures that information is protected and that the retrieval of health records is faster. Although electronic health records are a much secure way of protecting health information, it may be faced with privacy risks. One such risk is that unauthorized persons may get access to the log in details and thus access sensitive information that might be private to the patient (Howe, Adams, Hettinger &amp; </a:t>
            </a:r>
            <a:r>
              <a:rPr lang="en-US" dirty="0" err="1" smtClean="0"/>
              <a:t>Ratwani</a:t>
            </a:r>
            <a:r>
              <a:rPr lang="en-US" dirty="0" smtClean="0"/>
              <a:t>, 2018). This may lead to a leakage of such private information to the public and might result in the stigmatization of the patients. Another risk is that information may be sent to the wrong person thus availing critical private information to a third party. This is bound to infringe on the patients’ rights to privacy.</a:t>
            </a:r>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6</a:t>
            </a:fld>
            <a:endParaRPr lang="en-US"/>
          </a:p>
        </p:txBody>
      </p:sp>
    </p:spTree>
    <p:extLst>
      <p:ext uri="{BB962C8B-B14F-4D97-AF65-F5344CB8AC3E}">
        <p14:creationId xmlns:p14="http://schemas.microsoft.com/office/powerpoint/2010/main" val="3109718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Electronic health records have several security safeguards that seek to protect the information of patients. There are passwords that are used by authorized employees to get access to the records (Evans, 2016). This is very important as it locks out people who may wish to access sensitive information for malicious actions. Electronic health record system servers are also maintained in secure rooms that are watched and guarded against tampering at all times looked. This is to ensure that the system is not stolen and critical information accessed. The information contained in the electronic health system is backed up to prevent its loss. This is important as there may be incidents of fire or theft that may destroy the information kept. Backing up information ensures that the normal services of the hospital go on.</a:t>
            </a:r>
          </a:p>
          <a:p>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7</a:t>
            </a:fld>
            <a:endParaRPr lang="en-US"/>
          </a:p>
        </p:txBody>
      </p:sp>
    </p:spTree>
    <p:extLst>
      <p:ext uri="{BB962C8B-B14F-4D97-AF65-F5344CB8AC3E}">
        <p14:creationId xmlns:p14="http://schemas.microsoft.com/office/powerpoint/2010/main" val="156613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of the strategies of evaluating the effectiveness of electronic health records is by performing vulnerability tests. These are tests conducted on the system to determine if it can be easily penetrated by attackers. An effective electronic health record system will detect and deny entry unless is that of an authorized person (Evans, 2016). Another way is by checking on the rate of sending information. Doctors require information from the system to diagnose and prescribe appropriate medications. The rate at which information reaches the doctors determine the effectiveness of the technology. An efficient system will allow for an immediate transfer of records to the doctors to fasten the process of utilizing the information in administration of health services to patients.</a:t>
            </a:r>
          </a:p>
        </p:txBody>
      </p:sp>
      <p:sp>
        <p:nvSpPr>
          <p:cNvPr id="4" name="Slide Number Placeholder 3"/>
          <p:cNvSpPr>
            <a:spLocks noGrp="1"/>
          </p:cNvSpPr>
          <p:nvPr>
            <p:ph type="sldNum" sz="quarter" idx="10"/>
          </p:nvPr>
        </p:nvSpPr>
        <p:spPr/>
        <p:txBody>
          <a:bodyPr/>
          <a:lstStyle/>
          <a:p>
            <a:fld id="{F4193CF7-79AE-4920-874A-50B4EB75228E}" type="slidenum">
              <a:rPr lang="en-US" smtClean="0"/>
              <a:t>8</a:t>
            </a:fld>
            <a:endParaRPr lang="en-US"/>
          </a:p>
        </p:txBody>
      </p:sp>
    </p:spTree>
    <p:extLst>
      <p:ext uri="{BB962C8B-B14F-4D97-AF65-F5344CB8AC3E}">
        <p14:creationId xmlns:p14="http://schemas.microsoft.com/office/powerpoint/2010/main" val="426636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hospital management has several responsibilities during the entire process of decision making, choice and implementation of EHR. The management should come up with a task force that will be responsible to the entire process of implementation. The task force will have a project manager who will be responsible for coordination and completion of the entire process </a:t>
            </a:r>
            <a:r>
              <a:rPr lang="en-US" sz="1200" b="0" i="0" kern="1200" baseline="0" dirty="0" smtClean="0">
                <a:solidFill>
                  <a:schemeClr val="tx1"/>
                </a:solidFill>
                <a:effectLst/>
                <a:latin typeface="+mn-lt"/>
                <a:ea typeface="+mn-ea"/>
                <a:cs typeface="+mn-cs"/>
              </a:rPr>
              <a:t>(</a:t>
            </a:r>
            <a:r>
              <a:rPr lang="en-US" dirty="0" smtClean="0"/>
              <a:t>Evans, 2016)</a:t>
            </a:r>
            <a:r>
              <a:rPr lang="en-US" baseline="0" dirty="0" smtClean="0"/>
              <a:t>. The management as a whole should oversee the process of implementation and ensure that proper planning , designing and implementation is done. Lastly, the management is responsible to selection of the best vendor and build a strong relationship with the vendor selected. </a:t>
            </a:r>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9</a:t>
            </a:fld>
            <a:endParaRPr lang="en-US"/>
          </a:p>
        </p:txBody>
      </p:sp>
    </p:spTree>
    <p:extLst>
      <p:ext uri="{BB962C8B-B14F-4D97-AF65-F5344CB8AC3E}">
        <p14:creationId xmlns:p14="http://schemas.microsoft.com/office/powerpoint/2010/main" val="1407030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is</a:t>
            </a:r>
            <a:r>
              <a:rPr lang="en-US" baseline="0" dirty="0" smtClean="0"/>
              <a:t> necessary immediately after the implementation of EHR. Through effective training, all the healthcare professionals are able to acquire necessary technical competency. Therefore, everyone would be able to use the new technology.  Additionally, </a:t>
            </a:r>
            <a:r>
              <a:rPr lang="en-US" sz="1200" b="0" i="0" kern="1200" dirty="0" smtClean="0">
                <a:solidFill>
                  <a:schemeClr val="tx1"/>
                </a:solidFill>
                <a:effectLst/>
                <a:latin typeface="+mn-lt"/>
                <a:ea typeface="+mn-ea"/>
                <a:cs typeface="+mn-cs"/>
              </a:rPr>
              <a:t>carefully planned training is the opportunity to foster buy-in and commitment from administrators, providers and staff.  Lastly, training</a:t>
            </a:r>
            <a:r>
              <a:rPr lang="en-US" sz="1200" b="0" i="0" kern="1200" baseline="0" dirty="0" smtClean="0">
                <a:solidFill>
                  <a:schemeClr val="tx1"/>
                </a:solidFill>
                <a:effectLst/>
                <a:latin typeface="+mn-lt"/>
                <a:ea typeface="+mn-ea"/>
                <a:cs typeface="+mn-cs"/>
              </a:rPr>
              <a:t> will help the organization to revisit its outlined goals and see how the technology will helps in their accomplishment (</a:t>
            </a:r>
            <a:r>
              <a:rPr lang="en-US" dirty="0" smtClean="0"/>
              <a:t>Evans, 2016)</a:t>
            </a:r>
            <a:r>
              <a:rPr lang="en-US" sz="1200" b="0" i="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4193CF7-79AE-4920-874A-50B4EB75228E}" type="slidenum">
              <a:rPr lang="en-US" smtClean="0"/>
              <a:t>10</a:t>
            </a:fld>
            <a:endParaRPr lang="en-US"/>
          </a:p>
        </p:txBody>
      </p:sp>
    </p:spTree>
    <p:extLst>
      <p:ext uri="{BB962C8B-B14F-4D97-AF65-F5344CB8AC3E}">
        <p14:creationId xmlns:p14="http://schemas.microsoft.com/office/powerpoint/2010/main" val="3553883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401617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04911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3321689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7CAD18-2811-4ECA-8499-57D5C4F811F3}"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52816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7CAD18-2811-4ECA-8499-57D5C4F811F3}"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82470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1917442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51850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1100191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CAD18-2811-4ECA-8499-57D5C4F811F3}"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3802784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CAD18-2811-4ECA-8499-57D5C4F811F3}"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297224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23631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17477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180735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986117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320856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2231498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CAD18-2811-4ECA-8499-57D5C4F811F3}"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1B3F27-8C7F-4C3C-A1CF-2DEF50EC3AE9}" type="slidenum">
              <a:rPr lang="en-US" smtClean="0"/>
              <a:t>‹#›</a:t>
            </a:fld>
            <a:endParaRPr lang="en-US"/>
          </a:p>
        </p:txBody>
      </p:sp>
    </p:spTree>
    <p:extLst>
      <p:ext uri="{BB962C8B-B14F-4D97-AF65-F5344CB8AC3E}">
        <p14:creationId xmlns:p14="http://schemas.microsoft.com/office/powerpoint/2010/main" val="15669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27CAD18-2811-4ECA-8499-57D5C4F811F3}" type="datetimeFigureOut">
              <a:rPr lang="en-US" smtClean="0"/>
              <a:t>2/17/2020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61B3F27-8C7F-4C3C-A1CF-2DEF50EC3AE9}" type="slidenum">
              <a:rPr lang="en-US" smtClean="0"/>
              <a:t>‹#›</a:t>
            </a:fld>
            <a:endParaRPr lang="en-US"/>
          </a:p>
        </p:txBody>
      </p:sp>
    </p:spTree>
    <p:extLst>
      <p:ext uri="{BB962C8B-B14F-4D97-AF65-F5344CB8AC3E}">
        <p14:creationId xmlns:p14="http://schemas.microsoft.com/office/powerpoint/2010/main" val="4049116686"/>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Technology Treads in HealthCare</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276928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Technology Trends Researched</a:t>
            </a:r>
            <a:endParaRPr lang="en-US" dirty="0"/>
          </a:p>
        </p:txBody>
      </p:sp>
      <p:sp>
        <p:nvSpPr>
          <p:cNvPr id="3" name="Content Placeholder 2"/>
          <p:cNvSpPr>
            <a:spLocks noGrp="1"/>
          </p:cNvSpPr>
          <p:nvPr>
            <p:ph idx="1"/>
          </p:nvPr>
        </p:nvSpPr>
        <p:spPr>
          <a:xfrm>
            <a:off x="1104293" y="1853248"/>
            <a:ext cx="5699919" cy="4195481"/>
          </a:xfrm>
        </p:spPr>
        <p:txBody>
          <a:bodyPr>
            <a:normAutofit/>
          </a:bodyPr>
          <a:lstStyle/>
          <a:p>
            <a:r>
              <a:rPr lang="en-US" sz="2400" dirty="0" smtClean="0"/>
              <a:t>Electronic Health records – used for </a:t>
            </a:r>
            <a:r>
              <a:rPr lang="en-US" sz="2400" dirty="0"/>
              <a:t>lab tests, medication, allergies, and diagnosis of patients. </a:t>
            </a:r>
            <a:endParaRPr lang="en-US" sz="2400" dirty="0" smtClean="0"/>
          </a:p>
          <a:p>
            <a:r>
              <a:rPr lang="en-US" sz="2400" dirty="0" smtClean="0"/>
              <a:t>Medical Equipment - </a:t>
            </a:r>
            <a:r>
              <a:rPr lang="en-US" sz="2400" dirty="0"/>
              <a:t>includes patient monitors, sterilizers, surgical tables, anesthesia machines, and infusion pump among </a:t>
            </a:r>
            <a:r>
              <a:rPr lang="en-US" sz="2400" dirty="0" smtClean="0"/>
              <a:t>others</a:t>
            </a:r>
            <a:r>
              <a:rPr lang="en-US" sz="2400" dirty="0"/>
              <a:t>.</a:t>
            </a:r>
          </a:p>
        </p:txBody>
      </p:sp>
      <p:pic>
        <p:nvPicPr>
          <p:cNvPr id="1026" name="Picture 2" descr="Image result for electronic healthcare reco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12" y="1853247"/>
            <a:ext cx="3810000" cy="4195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405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Electronic Health Records (EHR)</a:t>
            </a:r>
            <a:endParaRPr lang="en-US" dirty="0"/>
          </a:p>
        </p:txBody>
      </p:sp>
      <p:sp>
        <p:nvSpPr>
          <p:cNvPr id="3" name="Content Placeholder 2"/>
          <p:cNvSpPr>
            <a:spLocks noGrp="1"/>
          </p:cNvSpPr>
          <p:nvPr>
            <p:ph idx="1"/>
          </p:nvPr>
        </p:nvSpPr>
        <p:spPr>
          <a:xfrm>
            <a:off x="1103312" y="2052918"/>
            <a:ext cx="5431959" cy="4195481"/>
          </a:xfrm>
        </p:spPr>
        <p:txBody>
          <a:bodyPr>
            <a:normAutofit/>
          </a:bodyPr>
          <a:lstStyle/>
          <a:p>
            <a:r>
              <a:rPr lang="en-US" sz="2400" dirty="0" smtClean="0"/>
              <a:t>Helps bring efficiency </a:t>
            </a:r>
            <a:r>
              <a:rPr lang="en-US" sz="2400" dirty="0"/>
              <a:t>in the delivery of health services. </a:t>
            </a:r>
            <a:endParaRPr lang="en-US" sz="2400" dirty="0" smtClean="0"/>
          </a:p>
          <a:p>
            <a:r>
              <a:rPr lang="en-US" sz="2400" dirty="0" smtClean="0"/>
              <a:t>Streamlines </a:t>
            </a:r>
            <a:r>
              <a:rPr lang="en-US" sz="2400" dirty="0"/>
              <a:t>operations at the </a:t>
            </a:r>
            <a:r>
              <a:rPr lang="en-US" sz="2400" dirty="0" smtClean="0"/>
              <a:t>hospital</a:t>
            </a:r>
          </a:p>
          <a:p>
            <a:r>
              <a:rPr lang="en-US" sz="2400" dirty="0" smtClean="0"/>
              <a:t>Ensures </a:t>
            </a:r>
            <a:r>
              <a:rPr lang="en-US" sz="2400" dirty="0"/>
              <a:t>that records are retrieved in a faster </a:t>
            </a:r>
            <a:r>
              <a:rPr lang="en-US" sz="2400" dirty="0" smtClean="0"/>
              <a:t>manner</a:t>
            </a:r>
          </a:p>
          <a:p>
            <a:r>
              <a:rPr lang="en-US" sz="2400" dirty="0" smtClean="0"/>
              <a:t>Effective Implementation </a:t>
            </a:r>
            <a:endParaRPr lang="en-US" sz="2400" dirty="0"/>
          </a:p>
        </p:txBody>
      </p:sp>
      <p:pic>
        <p:nvPicPr>
          <p:cNvPr id="2050" name="Picture 2" descr="Image result for electronic healthcare reco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5271" y="2305815"/>
            <a:ext cx="4806497" cy="394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656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Electronic Health Records</a:t>
            </a:r>
            <a:endParaRPr lang="en-US" dirty="0"/>
          </a:p>
        </p:txBody>
      </p:sp>
      <p:sp>
        <p:nvSpPr>
          <p:cNvPr id="3" name="Content Placeholder 2"/>
          <p:cNvSpPr>
            <a:spLocks noGrp="1"/>
          </p:cNvSpPr>
          <p:nvPr>
            <p:ph idx="1"/>
          </p:nvPr>
        </p:nvSpPr>
        <p:spPr>
          <a:xfrm>
            <a:off x="1103312" y="2052918"/>
            <a:ext cx="5431959" cy="4195481"/>
          </a:xfrm>
        </p:spPr>
        <p:txBody>
          <a:bodyPr>
            <a:normAutofit/>
          </a:bodyPr>
          <a:lstStyle/>
          <a:p>
            <a:r>
              <a:rPr lang="en-US" sz="2400" dirty="0" smtClean="0"/>
              <a:t>Enhances </a:t>
            </a:r>
            <a:r>
              <a:rPr lang="en-US" sz="2400" dirty="0"/>
              <a:t>the delivery of </a:t>
            </a:r>
            <a:r>
              <a:rPr lang="en-US" sz="2400" dirty="0" smtClean="0"/>
              <a:t>services</a:t>
            </a:r>
          </a:p>
          <a:p>
            <a:r>
              <a:rPr lang="en-US" sz="2400" dirty="0"/>
              <a:t>E</a:t>
            </a:r>
            <a:r>
              <a:rPr lang="en-US" sz="2400" dirty="0" smtClean="0"/>
              <a:t>liminates the need to conduct preliminary questioning of the patient every time they visit a health facility</a:t>
            </a:r>
          </a:p>
          <a:p>
            <a:r>
              <a:rPr lang="en-US" sz="2400" dirty="0" smtClean="0"/>
              <a:t>Enables prompt send of records.</a:t>
            </a:r>
            <a:endParaRPr lang="en-US" sz="2400" dirty="0"/>
          </a:p>
        </p:txBody>
      </p:sp>
      <p:pic>
        <p:nvPicPr>
          <p:cNvPr id="3074" name="Picture 2" descr="Image result for electronic healthcare recor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5272" y="2052918"/>
            <a:ext cx="5159424" cy="4195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3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of Electronic Health Records</a:t>
            </a:r>
            <a:endParaRPr lang="en-US" dirty="0"/>
          </a:p>
        </p:txBody>
      </p:sp>
      <p:sp>
        <p:nvSpPr>
          <p:cNvPr id="3" name="Content Placeholder 2"/>
          <p:cNvSpPr>
            <a:spLocks noGrp="1"/>
          </p:cNvSpPr>
          <p:nvPr>
            <p:ph idx="1"/>
          </p:nvPr>
        </p:nvSpPr>
        <p:spPr>
          <a:xfrm>
            <a:off x="1103313" y="2052918"/>
            <a:ext cx="4928519" cy="4195481"/>
          </a:xfrm>
        </p:spPr>
        <p:txBody>
          <a:bodyPr>
            <a:normAutofit/>
          </a:bodyPr>
          <a:lstStyle/>
          <a:p>
            <a:r>
              <a:rPr lang="en-US" sz="2400" dirty="0" smtClean="0"/>
              <a:t>Quality health outcomes</a:t>
            </a:r>
          </a:p>
          <a:p>
            <a:r>
              <a:rPr lang="en-US" sz="2400" dirty="0" smtClean="0"/>
              <a:t>Reduction of medication errors</a:t>
            </a:r>
          </a:p>
          <a:p>
            <a:r>
              <a:rPr lang="en-US" sz="2400" dirty="0" smtClean="0"/>
              <a:t>Communication and interaction Improvements</a:t>
            </a:r>
          </a:p>
          <a:p>
            <a:r>
              <a:rPr lang="en-US" sz="2400" dirty="0" smtClean="0"/>
              <a:t>Saves time</a:t>
            </a:r>
          </a:p>
          <a:p>
            <a:r>
              <a:rPr lang="en-US" sz="2400" dirty="0" smtClean="0"/>
              <a:t>Improved the quality of hospital productivity</a:t>
            </a:r>
            <a:endParaRPr lang="en-US" sz="2400" dirty="0"/>
          </a:p>
        </p:txBody>
      </p:sp>
      <p:pic>
        <p:nvPicPr>
          <p:cNvPr id="4" name="Picture 3"/>
          <p:cNvPicPr>
            <a:picLocks noChangeAspect="1"/>
          </p:cNvPicPr>
          <p:nvPr/>
        </p:nvPicPr>
        <p:blipFill>
          <a:blip r:embed="rId3"/>
          <a:stretch>
            <a:fillRect/>
          </a:stretch>
        </p:blipFill>
        <p:spPr>
          <a:xfrm>
            <a:off x="6031832" y="2052917"/>
            <a:ext cx="5390147" cy="3946829"/>
          </a:xfrm>
          <a:prstGeom prst="rect">
            <a:avLst/>
          </a:prstGeom>
        </p:spPr>
      </p:pic>
    </p:spTree>
    <p:extLst>
      <p:ext uri="{BB962C8B-B14F-4D97-AF65-F5344CB8AC3E}">
        <p14:creationId xmlns:p14="http://schemas.microsoft.com/office/powerpoint/2010/main" val="390563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Risks of EHR</a:t>
            </a:r>
            <a:endParaRPr lang="en-US" dirty="0"/>
          </a:p>
        </p:txBody>
      </p:sp>
      <p:sp>
        <p:nvSpPr>
          <p:cNvPr id="3" name="Content Placeholder 2"/>
          <p:cNvSpPr>
            <a:spLocks noGrp="1"/>
          </p:cNvSpPr>
          <p:nvPr>
            <p:ph idx="1"/>
          </p:nvPr>
        </p:nvSpPr>
        <p:spPr>
          <a:xfrm>
            <a:off x="1103312" y="2052918"/>
            <a:ext cx="5001653" cy="4195481"/>
          </a:xfrm>
        </p:spPr>
        <p:txBody>
          <a:bodyPr>
            <a:normAutofit/>
          </a:bodyPr>
          <a:lstStyle/>
          <a:p>
            <a:r>
              <a:rPr lang="en-US" sz="2400" dirty="0" smtClean="0"/>
              <a:t>Accessibility of log in details by unauthorized persons.</a:t>
            </a:r>
          </a:p>
          <a:p>
            <a:r>
              <a:rPr lang="en-US" sz="2400" dirty="0" smtClean="0"/>
              <a:t>Availability of information to third party</a:t>
            </a:r>
          </a:p>
          <a:p>
            <a:pPr marL="0" indent="0">
              <a:buNone/>
            </a:pPr>
            <a:endParaRPr lang="en-US" sz="2400" dirty="0"/>
          </a:p>
        </p:txBody>
      </p:sp>
      <p:pic>
        <p:nvPicPr>
          <p:cNvPr id="4" name="Picture 3"/>
          <p:cNvPicPr>
            <a:picLocks noChangeAspect="1"/>
          </p:cNvPicPr>
          <p:nvPr/>
        </p:nvPicPr>
        <p:blipFill>
          <a:blip r:embed="rId3"/>
          <a:stretch>
            <a:fillRect/>
          </a:stretch>
        </p:blipFill>
        <p:spPr>
          <a:xfrm>
            <a:off x="6104965" y="1853248"/>
            <a:ext cx="5494421" cy="4395151"/>
          </a:xfrm>
          <a:prstGeom prst="rect">
            <a:avLst/>
          </a:prstGeom>
        </p:spPr>
      </p:pic>
    </p:spTree>
    <p:extLst>
      <p:ext uri="{BB962C8B-B14F-4D97-AF65-F5344CB8AC3E}">
        <p14:creationId xmlns:p14="http://schemas.microsoft.com/office/powerpoint/2010/main" val="3293432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Privacy Safeguards of EHR</a:t>
            </a:r>
            <a:endParaRPr lang="en-US" dirty="0"/>
          </a:p>
        </p:txBody>
      </p:sp>
      <p:sp>
        <p:nvSpPr>
          <p:cNvPr id="3" name="Content Placeholder 2"/>
          <p:cNvSpPr>
            <a:spLocks noGrp="1"/>
          </p:cNvSpPr>
          <p:nvPr>
            <p:ph idx="1"/>
          </p:nvPr>
        </p:nvSpPr>
        <p:spPr>
          <a:xfrm>
            <a:off x="838200" y="1690688"/>
            <a:ext cx="5347447" cy="4351338"/>
          </a:xfrm>
        </p:spPr>
        <p:txBody>
          <a:bodyPr>
            <a:normAutofit/>
          </a:bodyPr>
          <a:lstStyle/>
          <a:p>
            <a:r>
              <a:rPr lang="en-US" sz="2400" dirty="0" smtClean="0"/>
              <a:t>Passwords used by authorized employees in accessing records.</a:t>
            </a:r>
          </a:p>
          <a:p>
            <a:r>
              <a:rPr lang="en-US" sz="2400" dirty="0" smtClean="0"/>
              <a:t>Server maintenance in secure rooms.</a:t>
            </a:r>
          </a:p>
          <a:p>
            <a:r>
              <a:rPr lang="en-US" sz="2400" dirty="0" smtClean="0"/>
              <a:t>Backing up of information</a:t>
            </a:r>
            <a:endParaRPr lang="en-US" sz="2400" dirty="0"/>
          </a:p>
        </p:txBody>
      </p:sp>
      <p:pic>
        <p:nvPicPr>
          <p:cNvPr id="4" name="Picture 3"/>
          <p:cNvPicPr>
            <a:picLocks noChangeAspect="1"/>
          </p:cNvPicPr>
          <p:nvPr/>
        </p:nvPicPr>
        <p:blipFill>
          <a:blip r:embed="rId3"/>
          <a:stretch>
            <a:fillRect/>
          </a:stretch>
        </p:blipFill>
        <p:spPr>
          <a:xfrm>
            <a:off x="6377736" y="1690688"/>
            <a:ext cx="5188622" cy="4351338"/>
          </a:xfrm>
          <a:prstGeom prst="rect">
            <a:avLst/>
          </a:prstGeom>
        </p:spPr>
      </p:pic>
    </p:spTree>
    <p:extLst>
      <p:ext uri="{BB962C8B-B14F-4D97-AF65-F5344CB8AC3E}">
        <p14:creationId xmlns:p14="http://schemas.microsoft.com/office/powerpoint/2010/main" val="279674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Strategies for Evaluating the Effectiveness of EHR</a:t>
            </a:r>
            <a:endParaRPr lang="en-US" dirty="0"/>
          </a:p>
        </p:txBody>
      </p:sp>
      <p:sp>
        <p:nvSpPr>
          <p:cNvPr id="3" name="Content Placeholder 2"/>
          <p:cNvSpPr>
            <a:spLocks noGrp="1"/>
          </p:cNvSpPr>
          <p:nvPr>
            <p:ph idx="1"/>
          </p:nvPr>
        </p:nvSpPr>
        <p:spPr>
          <a:xfrm>
            <a:off x="875201" y="1853248"/>
            <a:ext cx="4261575" cy="4195481"/>
          </a:xfrm>
        </p:spPr>
        <p:txBody>
          <a:bodyPr>
            <a:normAutofit/>
          </a:bodyPr>
          <a:lstStyle/>
          <a:p>
            <a:r>
              <a:rPr lang="en-US" sz="2400" dirty="0" smtClean="0"/>
              <a:t>Performance of </a:t>
            </a:r>
            <a:r>
              <a:rPr lang="en-US" sz="2400" dirty="0"/>
              <a:t>vulnerability </a:t>
            </a:r>
            <a:r>
              <a:rPr lang="en-US" sz="2400" dirty="0" smtClean="0"/>
              <a:t>tests</a:t>
            </a:r>
          </a:p>
          <a:p>
            <a:r>
              <a:rPr lang="en-US" sz="2400" dirty="0" smtClean="0"/>
              <a:t>Checking on the rate </a:t>
            </a:r>
            <a:r>
              <a:rPr lang="en-US" sz="2400" dirty="0"/>
              <a:t>of sending information</a:t>
            </a:r>
          </a:p>
        </p:txBody>
      </p:sp>
      <p:pic>
        <p:nvPicPr>
          <p:cNvPr id="4" name="Picture 3"/>
          <p:cNvPicPr>
            <a:picLocks noChangeAspect="1"/>
          </p:cNvPicPr>
          <p:nvPr/>
        </p:nvPicPr>
        <p:blipFill>
          <a:blip r:embed="rId3"/>
          <a:stretch>
            <a:fillRect/>
          </a:stretch>
        </p:blipFill>
        <p:spPr>
          <a:xfrm>
            <a:off x="5136776" y="1853248"/>
            <a:ext cx="5980403" cy="4195481"/>
          </a:xfrm>
          <a:prstGeom prst="rect">
            <a:avLst/>
          </a:prstGeom>
        </p:spPr>
      </p:pic>
    </p:spTree>
    <p:extLst>
      <p:ext uri="{BB962C8B-B14F-4D97-AF65-F5344CB8AC3E}">
        <p14:creationId xmlns:p14="http://schemas.microsoft.com/office/powerpoint/2010/main" val="3404776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Management's Role in this Technology </a:t>
            </a:r>
            <a:r>
              <a:rPr lang="en-GB" dirty="0"/>
              <a:t>I</a:t>
            </a:r>
            <a:r>
              <a:rPr lang="en-GB" dirty="0" smtClean="0"/>
              <a:t>nitiative</a:t>
            </a:r>
            <a:endParaRPr lang="en-US" dirty="0"/>
          </a:p>
        </p:txBody>
      </p:sp>
      <p:sp>
        <p:nvSpPr>
          <p:cNvPr id="3" name="Content Placeholder 2"/>
          <p:cNvSpPr>
            <a:spLocks noGrp="1"/>
          </p:cNvSpPr>
          <p:nvPr>
            <p:ph idx="1"/>
          </p:nvPr>
        </p:nvSpPr>
        <p:spPr>
          <a:xfrm>
            <a:off x="1103313" y="2052918"/>
            <a:ext cx="4813394" cy="4195481"/>
          </a:xfrm>
        </p:spPr>
        <p:txBody>
          <a:bodyPr>
            <a:normAutofit/>
          </a:bodyPr>
          <a:lstStyle/>
          <a:p>
            <a:r>
              <a:rPr lang="en-US" sz="2400" dirty="0" smtClean="0"/>
              <a:t>Management task force is required during implementation.</a:t>
            </a:r>
          </a:p>
          <a:p>
            <a:r>
              <a:rPr lang="en-US" sz="2400" dirty="0" smtClean="0"/>
              <a:t>Management is responsible for planning, design, and implementation of EHR.</a:t>
            </a:r>
          </a:p>
          <a:p>
            <a:r>
              <a:rPr lang="en-US" sz="2400" dirty="0" smtClean="0"/>
              <a:t>Build a better relationship with vendors </a:t>
            </a:r>
            <a:endParaRPr lang="en-US" sz="2400" dirty="0"/>
          </a:p>
        </p:txBody>
      </p:sp>
      <p:pic>
        <p:nvPicPr>
          <p:cNvPr id="4" name="Picture 3"/>
          <p:cNvPicPr>
            <a:picLocks noChangeAspect="1"/>
          </p:cNvPicPr>
          <p:nvPr/>
        </p:nvPicPr>
        <p:blipFill>
          <a:blip r:embed="rId3"/>
          <a:stretch>
            <a:fillRect/>
          </a:stretch>
        </p:blipFill>
        <p:spPr>
          <a:xfrm>
            <a:off x="5916707" y="2052917"/>
            <a:ext cx="5328809" cy="4195481"/>
          </a:xfrm>
          <a:prstGeom prst="rect">
            <a:avLst/>
          </a:prstGeom>
        </p:spPr>
      </p:pic>
    </p:spTree>
    <p:extLst>
      <p:ext uri="{BB962C8B-B14F-4D97-AF65-F5344CB8AC3E}">
        <p14:creationId xmlns:p14="http://schemas.microsoft.com/office/powerpoint/2010/main" val="2826562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Educational Need Training for Use of EHR</a:t>
            </a:r>
            <a:endParaRPr lang="en-US" dirty="0"/>
          </a:p>
        </p:txBody>
      </p:sp>
      <p:sp>
        <p:nvSpPr>
          <p:cNvPr id="3" name="Content Placeholder 2"/>
          <p:cNvSpPr>
            <a:spLocks noGrp="1"/>
          </p:cNvSpPr>
          <p:nvPr>
            <p:ph idx="1"/>
          </p:nvPr>
        </p:nvSpPr>
        <p:spPr>
          <a:xfrm>
            <a:off x="1103313" y="2052918"/>
            <a:ext cx="5351276" cy="4195481"/>
          </a:xfrm>
        </p:spPr>
        <p:txBody>
          <a:bodyPr>
            <a:normAutofit/>
          </a:bodyPr>
          <a:lstStyle/>
          <a:p>
            <a:r>
              <a:rPr lang="en-US" sz="2400" dirty="0" smtClean="0"/>
              <a:t>Acquisition of Technical Competency.</a:t>
            </a:r>
          </a:p>
          <a:p>
            <a:r>
              <a:rPr lang="en-US" sz="2400" dirty="0"/>
              <a:t> </a:t>
            </a:r>
            <a:r>
              <a:rPr lang="en-US" sz="2400" dirty="0" smtClean="0"/>
              <a:t>Opportunity </a:t>
            </a:r>
            <a:r>
              <a:rPr lang="en-US" sz="2400" dirty="0"/>
              <a:t>to foster buy-in and commitment from administrators, providers and staff. </a:t>
            </a:r>
            <a:endParaRPr lang="en-US" sz="2400" dirty="0" smtClean="0"/>
          </a:p>
          <a:p>
            <a:r>
              <a:rPr lang="en-US" sz="2400" dirty="0" smtClean="0"/>
              <a:t>Creates opportunity to revisit the big picture goal of the hospital</a:t>
            </a:r>
          </a:p>
          <a:p>
            <a:endParaRPr lang="en-US" sz="2400" dirty="0"/>
          </a:p>
        </p:txBody>
      </p:sp>
      <p:pic>
        <p:nvPicPr>
          <p:cNvPr id="4" name="Picture 3"/>
          <p:cNvPicPr>
            <a:picLocks noChangeAspect="1"/>
          </p:cNvPicPr>
          <p:nvPr/>
        </p:nvPicPr>
        <p:blipFill>
          <a:blip r:embed="rId3"/>
          <a:stretch>
            <a:fillRect/>
          </a:stretch>
        </p:blipFill>
        <p:spPr>
          <a:xfrm>
            <a:off x="6454589" y="2052917"/>
            <a:ext cx="5015516" cy="4195481"/>
          </a:xfrm>
          <a:prstGeom prst="rect">
            <a:avLst/>
          </a:prstGeom>
        </p:spPr>
      </p:pic>
    </p:spTree>
    <p:extLst>
      <p:ext uri="{BB962C8B-B14F-4D97-AF65-F5344CB8AC3E}">
        <p14:creationId xmlns:p14="http://schemas.microsoft.com/office/powerpoint/2010/main" val="3843828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t>Evans, R. S. (2016). Electronic health records: then, now, and in the future. </a:t>
            </a:r>
            <a:r>
              <a:rPr lang="en-US" i="1" dirty="0"/>
              <a:t>Yearbook of medical informatics</a:t>
            </a:r>
            <a:r>
              <a:rPr lang="en-US" dirty="0"/>
              <a:t>, </a:t>
            </a:r>
            <a:r>
              <a:rPr lang="en-US" i="1" dirty="0"/>
              <a:t>25</a:t>
            </a:r>
            <a:r>
              <a:rPr lang="en-US" dirty="0"/>
              <a:t>(S 01), S48-S61</a:t>
            </a:r>
            <a:r>
              <a:rPr lang="en-US" dirty="0" smtClean="0"/>
              <a:t>.</a:t>
            </a:r>
          </a:p>
          <a:p>
            <a:r>
              <a:rPr lang="en-US" dirty="0"/>
              <a:t>Howe, J. L., Adams, K. T., Hettinger, A. Z., &amp; </a:t>
            </a:r>
            <a:r>
              <a:rPr lang="en-US" dirty="0" err="1"/>
              <a:t>Ratwani</a:t>
            </a:r>
            <a:r>
              <a:rPr lang="en-US" dirty="0"/>
              <a:t>, R. M. (2018). Electronic health record usability issues and potential contribution to patient harm. </a:t>
            </a:r>
            <a:r>
              <a:rPr lang="en-US" i="1" dirty="0" err="1"/>
              <a:t>Jama</a:t>
            </a:r>
            <a:r>
              <a:rPr lang="en-US" dirty="0"/>
              <a:t>, </a:t>
            </a:r>
            <a:r>
              <a:rPr lang="en-US" i="1" dirty="0"/>
              <a:t>319</a:t>
            </a:r>
            <a:r>
              <a:rPr lang="en-US" dirty="0"/>
              <a:t>(12), 1276-1278</a:t>
            </a:r>
            <a:r>
              <a:rPr lang="en-US" dirty="0" smtClean="0"/>
              <a:t>.</a:t>
            </a:r>
          </a:p>
          <a:p>
            <a:r>
              <a:rPr lang="en-US" dirty="0" smtClean="0"/>
              <a:t>King, J., Patel, V., </a:t>
            </a:r>
            <a:r>
              <a:rPr lang="en-US" dirty="0" err="1" smtClean="0"/>
              <a:t>Jamoom</a:t>
            </a:r>
            <a:r>
              <a:rPr lang="en-US" dirty="0" smtClean="0"/>
              <a:t>, E. W., &amp; Furukawa, M. F. (2014). Clinical benefits of electronic health record use: national findings. </a:t>
            </a:r>
            <a:r>
              <a:rPr lang="en-US" i="1" dirty="0" smtClean="0"/>
              <a:t>Health services research</a:t>
            </a:r>
            <a:r>
              <a:rPr lang="en-US" dirty="0" smtClean="0"/>
              <a:t>, </a:t>
            </a:r>
            <a:r>
              <a:rPr lang="en-US" i="1" dirty="0" smtClean="0"/>
              <a:t>49</a:t>
            </a:r>
            <a:r>
              <a:rPr lang="en-US" dirty="0" smtClean="0"/>
              <a:t>(1pt2), 392-404.</a:t>
            </a:r>
            <a:endParaRPr lang="en-US" dirty="0"/>
          </a:p>
          <a:p>
            <a:r>
              <a:rPr lang="en-US" dirty="0" err="1"/>
              <a:t>Osmani</a:t>
            </a:r>
            <a:r>
              <a:rPr lang="en-US" dirty="0"/>
              <a:t>, V., Li, L., </a:t>
            </a:r>
            <a:r>
              <a:rPr lang="en-US" dirty="0" err="1"/>
              <a:t>Danieletto</a:t>
            </a:r>
            <a:r>
              <a:rPr lang="en-US" dirty="0"/>
              <a:t>, M., </a:t>
            </a:r>
            <a:r>
              <a:rPr lang="en-US" dirty="0" err="1"/>
              <a:t>Glicksberg</a:t>
            </a:r>
            <a:r>
              <a:rPr lang="en-US" dirty="0"/>
              <a:t>, B., Dudley, J., &amp; </a:t>
            </a:r>
            <a:r>
              <a:rPr lang="en-US" dirty="0" err="1"/>
              <a:t>Mayora</a:t>
            </a:r>
            <a:r>
              <a:rPr lang="en-US" dirty="0"/>
              <a:t>, O. (2018). Processing of electronic health records using deep learning: a review. </a:t>
            </a:r>
            <a:r>
              <a:rPr lang="en-US" i="1" dirty="0" err="1"/>
              <a:t>arXiv</a:t>
            </a:r>
            <a:r>
              <a:rPr lang="en-US" i="1" dirty="0"/>
              <a:t> preprint arXiv:1804.01758</a:t>
            </a:r>
            <a:r>
              <a:rPr lang="en-US" dirty="0"/>
              <a:t>.</a:t>
            </a:r>
          </a:p>
          <a:p>
            <a:endParaRPr lang="en-US" dirty="0"/>
          </a:p>
        </p:txBody>
      </p:sp>
    </p:spTree>
    <p:extLst>
      <p:ext uri="{BB962C8B-B14F-4D97-AF65-F5344CB8AC3E}">
        <p14:creationId xmlns:p14="http://schemas.microsoft.com/office/powerpoint/2010/main" val="1605468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normAutofit/>
          </a:bodyPr>
          <a:lstStyle/>
          <a:p>
            <a:r>
              <a:rPr lang="en-GB" sz="2400" dirty="0"/>
              <a:t>Thank you so much for listening</a:t>
            </a:r>
            <a:r>
              <a:rPr lang="en-GB" sz="2400" dirty="0" smtClean="0"/>
              <a:t>!!!</a:t>
            </a:r>
            <a:endParaRPr lang="en-GB" sz="2400" dirty="0"/>
          </a:p>
        </p:txBody>
      </p:sp>
    </p:spTree>
    <p:extLst>
      <p:ext uri="{BB962C8B-B14F-4D97-AF65-F5344CB8AC3E}">
        <p14:creationId xmlns:p14="http://schemas.microsoft.com/office/powerpoint/2010/main" val="32417995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106</TotalTime>
  <Words>1465</Words>
  <Application>Microsoft Office PowerPoint</Application>
  <PresentationFormat>Widescreen</PresentationFormat>
  <Paragraphs>64</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Technology Treads in HealthCare</vt:lpstr>
      <vt:lpstr>Types of Technology Trends Researched</vt:lpstr>
      <vt:lpstr>Electronic Health Records (EHR)</vt:lpstr>
      <vt:lpstr>Benefits of Electronic Health Records</vt:lpstr>
      <vt:lpstr>Impacts of Electronic Health Records</vt:lpstr>
      <vt:lpstr>Security Risks of EHR</vt:lpstr>
      <vt:lpstr>Privacy Safeguards of EHR</vt:lpstr>
      <vt:lpstr>Strategies for Evaluating the Effectiveness of EHR</vt:lpstr>
      <vt:lpstr>Management's Role in this Technology Initiative</vt:lpstr>
      <vt:lpstr>Educational Need Training for Use of EHR</vt:lpstr>
      <vt:lpstr>References</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Treads in HealthCare</dc:title>
  <dc:creator>user</dc:creator>
  <cp:lastModifiedBy>user</cp:lastModifiedBy>
  <cp:revision>11</cp:revision>
  <dcterms:created xsi:type="dcterms:W3CDTF">2020-02-17T01:58:19Z</dcterms:created>
  <dcterms:modified xsi:type="dcterms:W3CDTF">2020-02-17T03:44:51Z</dcterms:modified>
</cp:coreProperties>
</file>